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8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26.05.2015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 userDrawn="1"/>
        </p:nvSpPr>
        <p:spPr bwMode="auto">
          <a:xfrm>
            <a:off x="0" y="6607414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erniedruzaj.ucoz.ru/" TargetMode="External"/><Relationship Id="rId2" Type="http://schemas.openxmlformats.org/officeDocument/2006/relationships/hyperlink" Target="http://it.wallpaperswiki.org/wallpapers/2012/11/Wallpaper-Water-Drops-Splash-485x728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928801"/>
            <a:ext cx="7772400" cy="1671649"/>
          </a:xfrm>
        </p:spPr>
        <p:txBody>
          <a:bodyPr/>
          <a:lstStyle/>
          <a:p>
            <a:r>
              <a:rPr lang="ru-RU" sz="2400" dirty="0" smtClean="0">
                <a:solidFill>
                  <a:srgbClr val="0000FF"/>
                </a:solidFill>
                <a:latin typeface="Nautilus Pompilius" pitchFamily="50" charset="-52"/>
              </a:rPr>
              <a:t>Интерактивный кроссворд</a:t>
            </a:r>
            <a:r>
              <a:rPr lang="ru-RU" dirty="0" smtClean="0">
                <a:solidFill>
                  <a:srgbClr val="0000FF"/>
                </a:solidFill>
                <a:latin typeface="Nautilus Pompilius" pitchFamily="50" charset="-52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Nautilus Pompilius" pitchFamily="50" charset="-52"/>
              </a:rPr>
            </a:br>
            <a:r>
              <a:rPr lang="ru-RU" sz="12000" dirty="0" smtClean="0">
                <a:solidFill>
                  <a:srgbClr val="0000FF"/>
                </a:solidFill>
                <a:latin typeface="Nautilus Pompilius" pitchFamily="50" charset="-52"/>
              </a:rPr>
              <a:t>«Вода»</a:t>
            </a:r>
            <a:endParaRPr lang="ru-RU" sz="12000" dirty="0">
              <a:solidFill>
                <a:srgbClr val="0000FF"/>
              </a:solidFill>
              <a:latin typeface="Nautilus Pompilius" pitchFamily="50" charset="-52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728" y="5572140"/>
            <a:ext cx="6400800" cy="538154"/>
          </a:xfrm>
        </p:spPr>
        <p:txBody>
          <a:bodyPr/>
          <a:lstStyle/>
          <a:p>
            <a:r>
              <a:rPr lang="ru-RU" sz="1800" dirty="0" smtClean="0">
                <a:solidFill>
                  <a:srgbClr val="0000FF"/>
                </a:solidFill>
                <a:latin typeface="Nautilus Pompilius" pitchFamily="50" charset="-52"/>
                <a:cs typeface="Times New Roman" pitchFamily="18" charset="0"/>
              </a:rPr>
              <a:t>Автор презентации:</a:t>
            </a:r>
          </a:p>
          <a:p>
            <a:r>
              <a:rPr lang="ru-RU" sz="1800" dirty="0" smtClean="0">
                <a:solidFill>
                  <a:srgbClr val="0000FF"/>
                </a:solidFill>
                <a:latin typeface="Nautilus Pompilius" pitchFamily="50" charset="-52"/>
                <a:cs typeface="Times New Roman" pitchFamily="18" charset="0"/>
              </a:rPr>
              <a:t>Фокина Лидия Петровна, учитель начальных классов</a:t>
            </a:r>
          </a:p>
          <a:p>
            <a:r>
              <a:rPr lang="ru-RU" sz="1800" dirty="0" smtClean="0">
                <a:solidFill>
                  <a:srgbClr val="0000FF"/>
                </a:solidFill>
                <a:latin typeface="Nautilus Pompilius" pitchFamily="50" charset="-52"/>
                <a:cs typeface="Times New Roman" pitchFamily="18" charset="0"/>
              </a:rPr>
              <a:t>2015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14290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Nautilus Pompilius" pitchFamily="50" charset="-52"/>
                <a:cs typeface="Times New Roman" pitchFamily="18" charset="0"/>
              </a:rPr>
              <a:t>МКОУ «СОШ ст. Евсино» </a:t>
            </a:r>
            <a:r>
              <a:rPr lang="ru-RU" dirty="0" err="1" smtClean="0">
                <a:solidFill>
                  <a:schemeClr val="bg1"/>
                </a:solidFill>
                <a:latin typeface="Nautilus Pompilius" pitchFamily="50" charset="-52"/>
                <a:cs typeface="Times New Roman" pitchFamily="18" charset="0"/>
              </a:rPr>
              <a:t>Искитимского</a:t>
            </a:r>
            <a:r>
              <a:rPr lang="ru-RU" dirty="0" smtClean="0">
                <a:solidFill>
                  <a:schemeClr val="bg1"/>
                </a:solidFill>
                <a:latin typeface="Nautilus Pompilius" pitchFamily="50" charset="-52"/>
                <a:cs typeface="Times New Roman" pitchFamily="18" charset="0"/>
              </a:rPr>
              <a:t> района Новосибирской области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14480" y="4429132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Nautilus Pompilius" pitchFamily="50" charset="-52"/>
              </a:rPr>
              <a:t>Окружающий мир</a:t>
            </a:r>
          </a:p>
          <a:p>
            <a:pPr algn="ctr"/>
            <a:r>
              <a:rPr lang="ru-RU" dirty="0" smtClean="0">
                <a:solidFill>
                  <a:srgbClr val="0000FF"/>
                </a:solidFill>
                <a:latin typeface="Nautilus Pompilius" pitchFamily="50" charset="-52"/>
              </a:rPr>
              <a:t>3 класс</a:t>
            </a:r>
            <a:endParaRPr lang="ru-RU" dirty="0">
              <a:solidFill>
                <a:srgbClr val="0000FF"/>
              </a:solidFill>
              <a:latin typeface="Nautilus Pompilius" pitchFamily="50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Умножение 262">
            <a:hlinkClick r:id="" action="ppaction://hlinkshowjump?jump=endshow"/>
          </p:cNvPr>
          <p:cNvSpPr/>
          <p:nvPr/>
        </p:nvSpPr>
        <p:spPr>
          <a:xfrm>
            <a:off x="8501090" y="0"/>
            <a:ext cx="642910" cy="571504"/>
          </a:xfrm>
          <a:prstGeom prst="mathMultiply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9" name="Группа 148"/>
          <p:cNvGrpSpPr>
            <a:grpSpLocks noChangeAspect="1"/>
          </p:cNvGrpSpPr>
          <p:nvPr/>
        </p:nvGrpSpPr>
        <p:grpSpPr>
          <a:xfrm>
            <a:off x="1000100" y="571480"/>
            <a:ext cx="7143800" cy="5357850"/>
            <a:chOff x="357158" y="285728"/>
            <a:chExt cx="8001056" cy="6000792"/>
          </a:xfrm>
        </p:grpSpPr>
        <p:grpSp>
          <p:nvGrpSpPr>
            <p:cNvPr id="36" name="Группа 35"/>
            <p:cNvGrpSpPr/>
            <p:nvPr/>
          </p:nvGrpSpPr>
          <p:grpSpPr>
            <a:xfrm>
              <a:off x="857224" y="785794"/>
              <a:ext cx="6000792" cy="500066"/>
              <a:chOff x="928662" y="1500174"/>
              <a:chExt cx="6000792" cy="500066"/>
            </a:xfrm>
          </p:grpSpPr>
          <p:sp>
            <p:nvSpPr>
              <p:cNvPr id="2" name="Табличка 1"/>
              <p:cNvSpPr/>
              <p:nvPr/>
            </p:nvSpPr>
            <p:spPr>
              <a:xfrm>
                <a:off x="92866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6" name="Табличка 15"/>
              <p:cNvSpPr/>
              <p:nvPr/>
            </p:nvSpPr>
            <p:spPr>
              <a:xfrm>
                <a:off x="1428728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7" name="Табличка 16"/>
              <p:cNvSpPr/>
              <p:nvPr/>
            </p:nvSpPr>
            <p:spPr>
              <a:xfrm>
                <a:off x="1928794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8" name="Табличка 17"/>
              <p:cNvSpPr/>
              <p:nvPr/>
            </p:nvSpPr>
            <p:spPr>
              <a:xfrm>
                <a:off x="2428860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9" name="Табличка 18"/>
              <p:cNvSpPr/>
              <p:nvPr/>
            </p:nvSpPr>
            <p:spPr>
              <a:xfrm>
                <a:off x="2928926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0" name="Табличка 19"/>
              <p:cNvSpPr/>
              <p:nvPr/>
            </p:nvSpPr>
            <p:spPr>
              <a:xfrm>
                <a:off x="342899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1" name="Табличка 20"/>
              <p:cNvSpPr/>
              <p:nvPr/>
            </p:nvSpPr>
            <p:spPr>
              <a:xfrm>
                <a:off x="3929058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2" name="Табличка 21"/>
              <p:cNvSpPr/>
              <p:nvPr/>
            </p:nvSpPr>
            <p:spPr>
              <a:xfrm>
                <a:off x="4429124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3" name="Табличка 22"/>
              <p:cNvSpPr/>
              <p:nvPr/>
            </p:nvSpPr>
            <p:spPr>
              <a:xfrm>
                <a:off x="4929190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4" name="Табличка 23"/>
              <p:cNvSpPr/>
              <p:nvPr/>
            </p:nvSpPr>
            <p:spPr>
              <a:xfrm>
                <a:off x="5429256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5" name="Табличка 24"/>
              <p:cNvSpPr/>
              <p:nvPr/>
            </p:nvSpPr>
            <p:spPr>
              <a:xfrm>
                <a:off x="592932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6" name="Табличка 25"/>
              <p:cNvSpPr/>
              <p:nvPr/>
            </p:nvSpPr>
            <p:spPr>
              <a:xfrm>
                <a:off x="6429388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38" name="Группа 37"/>
            <p:cNvGrpSpPr/>
            <p:nvPr/>
          </p:nvGrpSpPr>
          <p:grpSpPr>
            <a:xfrm>
              <a:off x="2357422" y="285728"/>
              <a:ext cx="500066" cy="3500462"/>
              <a:chOff x="428596" y="2143116"/>
              <a:chExt cx="500066" cy="3500462"/>
            </a:xfrm>
          </p:grpSpPr>
          <p:sp>
            <p:nvSpPr>
              <p:cNvPr id="39" name="Табличка 38"/>
              <p:cNvSpPr/>
              <p:nvPr/>
            </p:nvSpPr>
            <p:spPr>
              <a:xfrm>
                <a:off x="428596" y="2643182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0" name="Табличка 39"/>
              <p:cNvSpPr/>
              <p:nvPr/>
            </p:nvSpPr>
            <p:spPr>
              <a:xfrm>
                <a:off x="428596" y="3143248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1" name="Табличка 40"/>
              <p:cNvSpPr/>
              <p:nvPr/>
            </p:nvSpPr>
            <p:spPr>
              <a:xfrm>
                <a:off x="428596" y="364331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2" name="Табличка 41"/>
              <p:cNvSpPr/>
              <p:nvPr/>
            </p:nvSpPr>
            <p:spPr>
              <a:xfrm>
                <a:off x="428596" y="4143380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3" name="Табличка 42"/>
              <p:cNvSpPr/>
              <p:nvPr/>
            </p:nvSpPr>
            <p:spPr>
              <a:xfrm>
                <a:off x="428596" y="4643446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4" name="Табличка 43"/>
              <p:cNvSpPr/>
              <p:nvPr/>
            </p:nvSpPr>
            <p:spPr>
              <a:xfrm>
                <a:off x="428596" y="5143512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7" name="Табличка 46"/>
              <p:cNvSpPr/>
              <p:nvPr/>
            </p:nvSpPr>
            <p:spPr>
              <a:xfrm>
                <a:off x="428596" y="2143116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48" name="Группа 47"/>
            <p:cNvGrpSpPr/>
            <p:nvPr/>
          </p:nvGrpSpPr>
          <p:grpSpPr>
            <a:xfrm>
              <a:off x="5857884" y="785794"/>
              <a:ext cx="500066" cy="2500330"/>
              <a:chOff x="428596" y="2143116"/>
              <a:chExt cx="500066" cy="2500330"/>
            </a:xfrm>
          </p:grpSpPr>
          <p:sp>
            <p:nvSpPr>
              <p:cNvPr id="49" name="Табличка 48"/>
              <p:cNvSpPr/>
              <p:nvPr/>
            </p:nvSpPr>
            <p:spPr>
              <a:xfrm>
                <a:off x="428596" y="2643182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0" name="Табличка 49"/>
              <p:cNvSpPr/>
              <p:nvPr/>
            </p:nvSpPr>
            <p:spPr>
              <a:xfrm>
                <a:off x="428596" y="3143248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1" name="Табличка 50"/>
              <p:cNvSpPr/>
              <p:nvPr/>
            </p:nvSpPr>
            <p:spPr>
              <a:xfrm>
                <a:off x="428596" y="364331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2" name="Табличка 51"/>
              <p:cNvSpPr/>
              <p:nvPr/>
            </p:nvSpPr>
            <p:spPr>
              <a:xfrm>
                <a:off x="428596" y="4143380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7" name="Табличка 56"/>
              <p:cNvSpPr/>
              <p:nvPr/>
            </p:nvSpPr>
            <p:spPr>
              <a:xfrm>
                <a:off x="428596" y="2143116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58" name="Группа 57"/>
            <p:cNvGrpSpPr/>
            <p:nvPr/>
          </p:nvGrpSpPr>
          <p:grpSpPr>
            <a:xfrm>
              <a:off x="357158" y="2786058"/>
              <a:ext cx="4500594" cy="500066"/>
              <a:chOff x="928662" y="1500174"/>
              <a:chExt cx="4500594" cy="500066"/>
            </a:xfrm>
          </p:grpSpPr>
          <p:sp>
            <p:nvSpPr>
              <p:cNvPr id="59" name="Табличка 58"/>
              <p:cNvSpPr/>
              <p:nvPr/>
            </p:nvSpPr>
            <p:spPr>
              <a:xfrm>
                <a:off x="92866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0" name="Табличка 59"/>
              <p:cNvSpPr/>
              <p:nvPr/>
            </p:nvSpPr>
            <p:spPr>
              <a:xfrm>
                <a:off x="1428728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1" name="Табличка 60"/>
              <p:cNvSpPr/>
              <p:nvPr/>
            </p:nvSpPr>
            <p:spPr>
              <a:xfrm>
                <a:off x="1928794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2" name="Табличка 61"/>
              <p:cNvSpPr/>
              <p:nvPr/>
            </p:nvSpPr>
            <p:spPr>
              <a:xfrm>
                <a:off x="2428860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3" name="Табличка 62"/>
              <p:cNvSpPr/>
              <p:nvPr/>
            </p:nvSpPr>
            <p:spPr>
              <a:xfrm>
                <a:off x="2928926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4" name="Табличка 63"/>
              <p:cNvSpPr/>
              <p:nvPr/>
            </p:nvSpPr>
            <p:spPr>
              <a:xfrm>
                <a:off x="342899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5" name="Табличка 64"/>
              <p:cNvSpPr/>
              <p:nvPr/>
            </p:nvSpPr>
            <p:spPr>
              <a:xfrm>
                <a:off x="3929058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6" name="Табличка 65"/>
              <p:cNvSpPr/>
              <p:nvPr/>
            </p:nvSpPr>
            <p:spPr>
              <a:xfrm>
                <a:off x="4429124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67" name="Табличка 66"/>
              <p:cNvSpPr/>
              <p:nvPr/>
            </p:nvSpPr>
            <p:spPr>
              <a:xfrm>
                <a:off x="4929190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71" name="Группа 70"/>
            <p:cNvGrpSpPr/>
            <p:nvPr/>
          </p:nvGrpSpPr>
          <p:grpSpPr>
            <a:xfrm>
              <a:off x="1357290" y="2285992"/>
              <a:ext cx="500066" cy="4000528"/>
              <a:chOff x="428596" y="2143116"/>
              <a:chExt cx="500066" cy="4000528"/>
            </a:xfrm>
          </p:grpSpPr>
          <p:sp>
            <p:nvSpPr>
              <p:cNvPr id="72" name="Табличка 71"/>
              <p:cNvSpPr/>
              <p:nvPr/>
            </p:nvSpPr>
            <p:spPr>
              <a:xfrm>
                <a:off x="428596" y="2643182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3" name="Табличка 72"/>
              <p:cNvSpPr/>
              <p:nvPr/>
            </p:nvSpPr>
            <p:spPr>
              <a:xfrm>
                <a:off x="428596" y="3143248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4" name="Табличка 73"/>
              <p:cNvSpPr/>
              <p:nvPr/>
            </p:nvSpPr>
            <p:spPr>
              <a:xfrm>
                <a:off x="428596" y="364331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5" name="Табличка 74"/>
              <p:cNvSpPr/>
              <p:nvPr/>
            </p:nvSpPr>
            <p:spPr>
              <a:xfrm>
                <a:off x="428596" y="4143380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6" name="Табличка 75"/>
              <p:cNvSpPr/>
              <p:nvPr/>
            </p:nvSpPr>
            <p:spPr>
              <a:xfrm>
                <a:off x="428596" y="4643446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7" name="Табличка 76"/>
              <p:cNvSpPr/>
              <p:nvPr/>
            </p:nvSpPr>
            <p:spPr>
              <a:xfrm>
                <a:off x="428596" y="5143512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8" name="Табличка 77"/>
              <p:cNvSpPr/>
              <p:nvPr/>
            </p:nvSpPr>
            <p:spPr>
              <a:xfrm>
                <a:off x="428596" y="5643578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0" name="Табличка 79"/>
              <p:cNvSpPr/>
              <p:nvPr/>
            </p:nvSpPr>
            <p:spPr>
              <a:xfrm>
                <a:off x="428596" y="2143116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81" name="Группа 80"/>
            <p:cNvGrpSpPr/>
            <p:nvPr/>
          </p:nvGrpSpPr>
          <p:grpSpPr>
            <a:xfrm>
              <a:off x="3857620" y="1785926"/>
              <a:ext cx="500066" cy="4500594"/>
              <a:chOff x="428596" y="2143116"/>
              <a:chExt cx="500066" cy="4500594"/>
            </a:xfrm>
          </p:grpSpPr>
          <p:sp>
            <p:nvSpPr>
              <p:cNvPr id="82" name="Табличка 81"/>
              <p:cNvSpPr/>
              <p:nvPr/>
            </p:nvSpPr>
            <p:spPr>
              <a:xfrm>
                <a:off x="428596" y="2643182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3" name="Табличка 82"/>
              <p:cNvSpPr/>
              <p:nvPr/>
            </p:nvSpPr>
            <p:spPr>
              <a:xfrm>
                <a:off x="428596" y="3143248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4" name="Табличка 83"/>
              <p:cNvSpPr/>
              <p:nvPr/>
            </p:nvSpPr>
            <p:spPr>
              <a:xfrm>
                <a:off x="428596" y="364331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5" name="Табличка 84"/>
              <p:cNvSpPr/>
              <p:nvPr/>
            </p:nvSpPr>
            <p:spPr>
              <a:xfrm>
                <a:off x="428596" y="4143380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6" name="Табличка 85"/>
              <p:cNvSpPr/>
              <p:nvPr/>
            </p:nvSpPr>
            <p:spPr>
              <a:xfrm>
                <a:off x="428596" y="4643446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7" name="Табличка 86"/>
              <p:cNvSpPr/>
              <p:nvPr/>
            </p:nvSpPr>
            <p:spPr>
              <a:xfrm>
                <a:off x="428596" y="5143512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8" name="Табличка 87"/>
              <p:cNvSpPr/>
              <p:nvPr/>
            </p:nvSpPr>
            <p:spPr>
              <a:xfrm>
                <a:off x="428596" y="5643578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9" name="Табличка 88"/>
              <p:cNvSpPr/>
              <p:nvPr/>
            </p:nvSpPr>
            <p:spPr>
              <a:xfrm>
                <a:off x="428596" y="614364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0" name="Табличка 89"/>
              <p:cNvSpPr/>
              <p:nvPr/>
            </p:nvSpPr>
            <p:spPr>
              <a:xfrm>
                <a:off x="428596" y="2143116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91" name="Группа 90"/>
            <p:cNvGrpSpPr/>
            <p:nvPr/>
          </p:nvGrpSpPr>
          <p:grpSpPr>
            <a:xfrm>
              <a:off x="2357422" y="4786322"/>
              <a:ext cx="3000396" cy="500066"/>
              <a:chOff x="928662" y="1500174"/>
              <a:chExt cx="3000396" cy="500066"/>
            </a:xfrm>
          </p:grpSpPr>
          <p:sp>
            <p:nvSpPr>
              <p:cNvPr id="92" name="Табличка 91"/>
              <p:cNvSpPr/>
              <p:nvPr/>
            </p:nvSpPr>
            <p:spPr>
              <a:xfrm>
                <a:off x="92866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3" name="Табличка 92"/>
              <p:cNvSpPr/>
              <p:nvPr/>
            </p:nvSpPr>
            <p:spPr>
              <a:xfrm>
                <a:off x="1428728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4" name="Табличка 93"/>
              <p:cNvSpPr/>
              <p:nvPr/>
            </p:nvSpPr>
            <p:spPr>
              <a:xfrm>
                <a:off x="1928794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5" name="Табличка 94"/>
              <p:cNvSpPr/>
              <p:nvPr/>
            </p:nvSpPr>
            <p:spPr>
              <a:xfrm>
                <a:off x="2428860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6" name="Табличка 95"/>
              <p:cNvSpPr/>
              <p:nvPr/>
            </p:nvSpPr>
            <p:spPr>
              <a:xfrm>
                <a:off x="2928926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7" name="Табличка 96"/>
              <p:cNvSpPr/>
              <p:nvPr/>
            </p:nvSpPr>
            <p:spPr>
              <a:xfrm>
                <a:off x="342899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04" name="Группа 103"/>
            <p:cNvGrpSpPr/>
            <p:nvPr/>
          </p:nvGrpSpPr>
          <p:grpSpPr>
            <a:xfrm>
              <a:off x="2357422" y="5786454"/>
              <a:ext cx="4500594" cy="500066"/>
              <a:chOff x="928662" y="1500174"/>
              <a:chExt cx="4500594" cy="500066"/>
            </a:xfrm>
          </p:grpSpPr>
          <p:sp>
            <p:nvSpPr>
              <p:cNvPr id="105" name="Табличка 104"/>
              <p:cNvSpPr/>
              <p:nvPr/>
            </p:nvSpPr>
            <p:spPr>
              <a:xfrm>
                <a:off x="92866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06" name="Табличка 105"/>
              <p:cNvSpPr/>
              <p:nvPr/>
            </p:nvSpPr>
            <p:spPr>
              <a:xfrm>
                <a:off x="1428728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07" name="Табличка 106"/>
              <p:cNvSpPr/>
              <p:nvPr/>
            </p:nvSpPr>
            <p:spPr>
              <a:xfrm>
                <a:off x="1928794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08" name="Табличка 107"/>
              <p:cNvSpPr/>
              <p:nvPr/>
            </p:nvSpPr>
            <p:spPr>
              <a:xfrm>
                <a:off x="2428860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09" name="Табличка 108"/>
              <p:cNvSpPr/>
              <p:nvPr/>
            </p:nvSpPr>
            <p:spPr>
              <a:xfrm>
                <a:off x="2928926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10" name="Табличка 109"/>
              <p:cNvSpPr/>
              <p:nvPr/>
            </p:nvSpPr>
            <p:spPr>
              <a:xfrm>
                <a:off x="342899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11" name="Табличка 110"/>
              <p:cNvSpPr/>
              <p:nvPr/>
            </p:nvSpPr>
            <p:spPr>
              <a:xfrm>
                <a:off x="3929058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12" name="Табличка 111"/>
              <p:cNvSpPr/>
              <p:nvPr/>
            </p:nvSpPr>
            <p:spPr>
              <a:xfrm>
                <a:off x="4429124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" name="Табличка 112"/>
              <p:cNvSpPr/>
              <p:nvPr/>
            </p:nvSpPr>
            <p:spPr>
              <a:xfrm>
                <a:off x="4929190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17" name="Группа 116"/>
            <p:cNvGrpSpPr/>
            <p:nvPr/>
          </p:nvGrpSpPr>
          <p:grpSpPr>
            <a:xfrm>
              <a:off x="5357818" y="2786058"/>
              <a:ext cx="3000396" cy="500066"/>
              <a:chOff x="928662" y="1500174"/>
              <a:chExt cx="3000396" cy="500066"/>
            </a:xfrm>
          </p:grpSpPr>
          <p:sp>
            <p:nvSpPr>
              <p:cNvPr id="118" name="Табличка 117"/>
              <p:cNvSpPr/>
              <p:nvPr/>
            </p:nvSpPr>
            <p:spPr>
              <a:xfrm>
                <a:off x="92866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19" name="Табличка 118"/>
              <p:cNvSpPr/>
              <p:nvPr/>
            </p:nvSpPr>
            <p:spPr>
              <a:xfrm>
                <a:off x="1428728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0" name="Табличка 119"/>
              <p:cNvSpPr/>
              <p:nvPr/>
            </p:nvSpPr>
            <p:spPr>
              <a:xfrm>
                <a:off x="1928794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1" name="Табличка 120"/>
              <p:cNvSpPr/>
              <p:nvPr/>
            </p:nvSpPr>
            <p:spPr>
              <a:xfrm>
                <a:off x="2428860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2" name="Табличка 121"/>
              <p:cNvSpPr/>
              <p:nvPr/>
            </p:nvSpPr>
            <p:spPr>
              <a:xfrm>
                <a:off x="2928926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23" name="Табличка 122"/>
              <p:cNvSpPr/>
              <p:nvPr/>
            </p:nvSpPr>
            <p:spPr>
              <a:xfrm>
                <a:off x="3428992" y="150017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40" name="Группа 139"/>
            <p:cNvGrpSpPr/>
            <p:nvPr/>
          </p:nvGrpSpPr>
          <p:grpSpPr>
            <a:xfrm>
              <a:off x="7358082" y="2285992"/>
              <a:ext cx="500066" cy="3000396"/>
              <a:chOff x="428596" y="2143116"/>
              <a:chExt cx="500066" cy="3000396"/>
            </a:xfrm>
          </p:grpSpPr>
          <p:sp>
            <p:nvSpPr>
              <p:cNvPr id="141" name="Табличка 140"/>
              <p:cNvSpPr/>
              <p:nvPr/>
            </p:nvSpPr>
            <p:spPr>
              <a:xfrm>
                <a:off x="428596" y="2643182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2" name="Табличка 141"/>
              <p:cNvSpPr/>
              <p:nvPr/>
            </p:nvSpPr>
            <p:spPr>
              <a:xfrm>
                <a:off x="428596" y="3143248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3" name="Табличка 142"/>
              <p:cNvSpPr/>
              <p:nvPr/>
            </p:nvSpPr>
            <p:spPr>
              <a:xfrm>
                <a:off x="428596" y="3643314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4" name="Табличка 143"/>
              <p:cNvSpPr/>
              <p:nvPr/>
            </p:nvSpPr>
            <p:spPr>
              <a:xfrm>
                <a:off x="428596" y="4143380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5" name="Табличка 144"/>
              <p:cNvSpPr/>
              <p:nvPr/>
            </p:nvSpPr>
            <p:spPr>
              <a:xfrm>
                <a:off x="428596" y="4643446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8" name="Табличка 147"/>
              <p:cNvSpPr/>
              <p:nvPr/>
            </p:nvSpPr>
            <p:spPr>
              <a:xfrm>
                <a:off x="428596" y="2143116"/>
                <a:ext cx="500066" cy="500066"/>
              </a:xfrm>
              <a:prstGeom prst="plaqu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00FF"/>
                </a:solidFill>
              </a:ln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b="1" dirty="0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151" name="Овал 150"/>
          <p:cNvSpPr/>
          <p:nvPr/>
        </p:nvSpPr>
        <p:spPr>
          <a:xfrm>
            <a:off x="1000100" y="1000108"/>
            <a:ext cx="428628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4" name="Овал 153"/>
          <p:cNvSpPr/>
          <p:nvPr/>
        </p:nvSpPr>
        <p:spPr>
          <a:xfrm>
            <a:off x="571472" y="2786058"/>
            <a:ext cx="428628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5" name="Овал 154"/>
          <p:cNvSpPr/>
          <p:nvPr/>
        </p:nvSpPr>
        <p:spPr>
          <a:xfrm>
            <a:off x="5000628" y="2786058"/>
            <a:ext cx="428628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6" name="Овал 155"/>
          <p:cNvSpPr/>
          <p:nvPr/>
        </p:nvSpPr>
        <p:spPr>
          <a:xfrm>
            <a:off x="2357422" y="4572008"/>
            <a:ext cx="428628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7" name="Овал 156"/>
          <p:cNvSpPr/>
          <p:nvPr/>
        </p:nvSpPr>
        <p:spPr>
          <a:xfrm>
            <a:off x="2357422" y="5500702"/>
            <a:ext cx="428628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8" name="Овал 157"/>
          <p:cNvSpPr/>
          <p:nvPr/>
        </p:nvSpPr>
        <p:spPr>
          <a:xfrm>
            <a:off x="1857356" y="1857364"/>
            <a:ext cx="428628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9" name="Овал 158"/>
          <p:cNvSpPr/>
          <p:nvPr/>
        </p:nvSpPr>
        <p:spPr>
          <a:xfrm>
            <a:off x="2786050" y="142876"/>
            <a:ext cx="428628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0" name="Овал 159"/>
          <p:cNvSpPr/>
          <p:nvPr/>
        </p:nvSpPr>
        <p:spPr>
          <a:xfrm>
            <a:off x="4143372" y="1500174"/>
            <a:ext cx="428628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1" name="Овал 160"/>
          <p:cNvSpPr/>
          <p:nvPr/>
        </p:nvSpPr>
        <p:spPr>
          <a:xfrm>
            <a:off x="5929322" y="571480"/>
            <a:ext cx="428628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9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2" name="Овал 161"/>
          <p:cNvSpPr/>
          <p:nvPr/>
        </p:nvSpPr>
        <p:spPr>
          <a:xfrm>
            <a:off x="7000892" y="1928802"/>
            <a:ext cx="857256" cy="42862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10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3" name="Скругленный прямоугольник 162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Одно из состояний воды в природе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164" name="Группа 35"/>
          <p:cNvGrpSpPr/>
          <p:nvPr/>
        </p:nvGrpSpPr>
        <p:grpSpPr>
          <a:xfrm>
            <a:off x="1428728" y="1000108"/>
            <a:ext cx="5357850" cy="446488"/>
            <a:chOff x="928662" y="1500174"/>
            <a:chExt cx="6000792" cy="500066"/>
          </a:xfrm>
          <a:noFill/>
        </p:grpSpPr>
        <p:sp>
          <p:nvSpPr>
            <p:cNvPr id="165" name="Табличка 164"/>
            <p:cNvSpPr/>
            <p:nvPr/>
          </p:nvSpPr>
          <p:spPr>
            <a:xfrm>
              <a:off x="92866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Г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66" name="Табличка 165"/>
            <p:cNvSpPr/>
            <p:nvPr/>
          </p:nvSpPr>
          <p:spPr>
            <a:xfrm>
              <a:off x="1428728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А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67" name="Табличка 166"/>
            <p:cNvSpPr/>
            <p:nvPr/>
          </p:nvSpPr>
          <p:spPr>
            <a:xfrm>
              <a:off x="1928794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З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68" name="Табличка 167"/>
            <p:cNvSpPr/>
            <p:nvPr/>
          </p:nvSpPr>
          <p:spPr>
            <a:xfrm>
              <a:off x="2428860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О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69" name="Табличка 168"/>
            <p:cNvSpPr/>
            <p:nvPr/>
          </p:nvSpPr>
          <p:spPr>
            <a:xfrm>
              <a:off x="2928926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О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70" name="Табличка 169"/>
            <p:cNvSpPr/>
            <p:nvPr/>
          </p:nvSpPr>
          <p:spPr>
            <a:xfrm>
              <a:off x="342899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Б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71" name="Табличка 170"/>
            <p:cNvSpPr/>
            <p:nvPr/>
          </p:nvSpPr>
          <p:spPr>
            <a:xfrm>
              <a:off x="3929058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Р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72" name="Табличка 171"/>
            <p:cNvSpPr/>
            <p:nvPr/>
          </p:nvSpPr>
          <p:spPr>
            <a:xfrm>
              <a:off x="4429124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А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73" name="Табличка 172"/>
            <p:cNvSpPr/>
            <p:nvPr/>
          </p:nvSpPr>
          <p:spPr>
            <a:xfrm>
              <a:off x="4929190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З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74" name="Табличка 173"/>
            <p:cNvSpPr/>
            <p:nvPr/>
          </p:nvSpPr>
          <p:spPr>
            <a:xfrm>
              <a:off x="5429256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Н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75" name="Табличка 174"/>
            <p:cNvSpPr/>
            <p:nvPr/>
          </p:nvSpPr>
          <p:spPr>
            <a:xfrm>
              <a:off x="592932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О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76" name="Табличка 175"/>
            <p:cNvSpPr/>
            <p:nvPr/>
          </p:nvSpPr>
          <p:spPr>
            <a:xfrm>
              <a:off x="6429388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Е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77" name="Скругленный прямоугольник 176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При охлаждении вода …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178" name="Группа 57"/>
          <p:cNvGrpSpPr/>
          <p:nvPr/>
        </p:nvGrpSpPr>
        <p:grpSpPr>
          <a:xfrm>
            <a:off x="1000100" y="2786058"/>
            <a:ext cx="4018388" cy="446488"/>
            <a:chOff x="928662" y="1500174"/>
            <a:chExt cx="4500594" cy="500066"/>
          </a:xfrm>
          <a:noFill/>
        </p:grpSpPr>
        <p:sp>
          <p:nvSpPr>
            <p:cNvPr id="179" name="Табличка 178"/>
            <p:cNvSpPr/>
            <p:nvPr/>
          </p:nvSpPr>
          <p:spPr>
            <a:xfrm>
              <a:off x="92866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С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80" name="Табличка 179"/>
            <p:cNvSpPr/>
            <p:nvPr/>
          </p:nvSpPr>
          <p:spPr>
            <a:xfrm>
              <a:off x="1428728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Ж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81" name="Табличка 180"/>
            <p:cNvSpPr/>
            <p:nvPr/>
          </p:nvSpPr>
          <p:spPr>
            <a:xfrm>
              <a:off x="1928794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И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82" name="Табличка 181"/>
            <p:cNvSpPr/>
            <p:nvPr/>
          </p:nvSpPr>
          <p:spPr>
            <a:xfrm>
              <a:off x="2428860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М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83" name="Табличка 182"/>
            <p:cNvSpPr/>
            <p:nvPr/>
          </p:nvSpPr>
          <p:spPr>
            <a:xfrm>
              <a:off x="2928926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А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84" name="Табличка 183"/>
            <p:cNvSpPr/>
            <p:nvPr/>
          </p:nvSpPr>
          <p:spPr>
            <a:xfrm>
              <a:off x="342899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Е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85" name="Табличка 184"/>
            <p:cNvSpPr/>
            <p:nvPr/>
          </p:nvSpPr>
          <p:spPr>
            <a:xfrm>
              <a:off x="3929058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Т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86" name="Табличка 185"/>
            <p:cNvSpPr/>
            <p:nvPr/>
          </p:nvSpPr>
          <p:spPr>
            <a:xfrm>
              <a:off x="4429124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С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87" name="Табличка 186"/>
            <p:cNvSpPr/>
            <p:nvPr/>
          </p:nvSpPr>
          <p:spPr>
            <a:xfrm>
              <a:off x="4929190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Я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88" name="Скругленный прямоугольник 187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Источник питьевой воды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189" name="Группа 116"/>
          <p:cNvGrpSpPr/>
          <p:nvPr/>
        </p:nvGrpSpPr>
        <p:grpSpPr>
          <a:xfrm>
            <a:off x="5429255" y="2786058"/>
            <a:ext cx="2700000" cy="468000"/>
            <a:chOff x="928662" y="1500174"/>
            <a:chExt cx="3000396" cy="500066"/>
          </a:xfrm>
          <a:noFill/>
        </p:grpSpPr>
        <p:sp>
          <p:nvSpPr>
            <p:cNvPr id="190" name="Табличка 189"/>
            <p:cNvSpPr/>
            <p:nvPr/>
          </p:nvSpPr>
          <p:spPr>
            <a:xfrm>
              <a:off x="92866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Р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91" name="Табличка 190"/>
            <p:cNvSpPr/>
            <p:nvPr/>
          </p:nvSpPr>
          <p:spPr>
            <a:xfrm>
              <a:off x="1428728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О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92" name="Табличка 191"/>
            <p:cNvSpPr/>
            <p:nvPr/>
          </p:nvSpPr>
          <p:spPr>
            <a:xfrm>
              <a:off x="1928794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Д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93" name="Табличка 192"/>
            <p:cNvSpPr/>
            <p:nvPr/>
          </p:nvSpPr>
          <p:spPr>
            <a:xfrm>
              <a:off x="2428860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Н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94" name="Табличка 193"/>
            <p:cNvSpPr/>
            <p:nvPr/>
          </p:nvSpPr>
          <p:spPr>
            <a:xfrm>
              <a:off x="2928926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И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95" name="Табличка 194"/>
            <p:cNvSpPr/>
            <p:nvPr/>
          </p:nvSpPr>
          <p:spPr>
            <a:xfrm>
              <a:off x="342899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К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96" name="Скругленный прямоугольник 195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Искусственный водоём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197" name="Группа 90"/>
          <p:cNvGrpSpPr/>
          <p:nvPr/>
        </p:nvGrpSpPr>
        <p:grpSpPr>
          <a:xfrm>
            <a:off x="2786050" y="4572008"/>
            <a:ext cx="2678925" cy="446488"/>
            <a:chOff x="928662" y="1500174"/>
            <a:chExt cx="3000396" cy="500066"/>
          </a:xfrm>
          <a:noFill/>
        </p:grpSpPr>
        <p:sp>
          <p:nvSpPr>
            <p:cNvPr id="198" name="Табличка 197"/>
            <p:cNvSpPr/>
            <p:nvPr/>
          </p:nvSpPr>
          <p:spPr>
            <a:xfrm>
              <a:off x="92866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Ф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199" name="Табличка 198"/>
            <p:cNvSpPr/>
            <p:nvPr/>
          </p:nvSpPr>
          <p:spPr>
            <a:xfrm>
              <a:off x="1428728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О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00" name="Табличка 199"/>
            <p:cNvSpPr/>
            <p:nvPr/>
          </p:nvSpPr>
          <p:spPr>
            <a:xfrm>
              <a:off x="1928794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Н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01" name="Табличка 200"/>
            <p:cNvSpPr/>
            <p:nvPr/>
          </p:nvSpPr>
          <p:spPr>
            <a:xfrm>
              <a:off x="2428860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Т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02" name="Табличка 201"/>
            <p:cNvSpPr/>
            <p:nvPr/>
          </p:nvSpPr>
          <p:spPr>
            <a:xfrm>
              <a:off x="2928926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А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03" name="Табличка 202"/>
            <p:cNvSpPr/>
            <p:nvPr/>
          </p:nvSpPr>
          <p:spPr>
            <a:xfrm>
              <a:off x="342899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Н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04" name="Скругленный прямоугольник 203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Вода имеет свойство…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205" name="Группа 103"/>
          <p:cNvGrpSpPr/>
          <p:nvPr/>
        </p:nvGrpSpPr>
        <p:grpSpPr>
          <a:xfrm>
            <a:off x="2786050" y="5500702"/>
            <a:ext cx="4018388" cy="446488"/>
            <a:chOff x="928662" y="1500174"/>
            <a:chExt cx="4500594" cy="500066"/>
          </a:xfrm>
          <a:noFill/>
        </p:grpSpPr>
        <p:sp>
          <p:nvSpPr>
            <p:cNvPr id="206" name="Табличка 205"/>
            <p:cNvSpPr/>
            <p:nvPr/>
          </p:nvSpPr>
          <p:spPr>
            <a:xfrm>
              <a:off x="92866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И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07" name="Табличка 206"/>
            <p:cNvSpPr/>
            <p:nvPr/>
          </p:nvSpPr>
          <p:spPr>
            <a:xfrm>
              <a:off x="1428728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С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08" name="Табличка 207"/>
            <p:cNvSpPr/>
            <p:nvPr/>
          </p:nvSpPr>
          <p:spPr>
            <a:xfrm>
              <a:off x="1928794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П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09" name="Табличка 208"/>
            <p:cNvSpPr/>
            <p:nvPr/>
          </p:nvSpPr>
          <p:spPr>
            <a:xfrm>
              <a:off x="2428860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А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10" name="Табличка 209"/>
            <p:cNvSpPr/>
            <p:nvPr/>
          </p:nvSpPr>
          <p:spPr>
            <a:xfrm>
              <a:off x="2928926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Р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11" name="Табличка 210"/>
            <p:cNvSpPr/>
            <p:nvPr/>
          </p:nvSpPr>
          <p:spPr>
            <a:xfrm>
              <a:off x="3428992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Е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12" name="Табличка 211"/>
            <p:cNvSpPr/>
            <p:nvPr/>
          </p:nvSpPr>
          <p:spPr>
            <a:xfrm>
              <a:off x="3929058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Н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13" name="Табличка 212"/>
            <p:cNvSpPr/>
            <p:nvPr/>
          </p:nvSpPr>
          <p:spPr>
            <a:xfrm>
              <a:off x="4429124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И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14" name="Табличка 213"/>
            <p:cNvSpPr/>
            <p:nvPr/>
          </p:nvSpPr>
          <p:spPr>
            <a:xfrm>
              <a:off x="4929190" y="150017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Е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15" name="Скругленный прямоугольник 214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Вода – это…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216" name="Группа 70"/>
          <p:cNvGrpSpPr/>
          <p:nvPr/>
        </p:nvGrpSpPr>
        <p:grpSpPr>
          <a:xfrm>
            <a:off x="1857356" y="2357430"/>
            <a:ext cx="540000" cy="3564000"/>
            <a:chOff x="428596" y="2143116"/>
            <a:chExt cx="577000" cy="4000528"/>
          </a:xfrm>
          <a:noFill/>
        </p:grpSpPr>
        <p:sp>
          <p:nvSpPr>
            <p:cNvPr id="217" name="Табличка 216"/>
            <p:cNvSpPr/>
            <p:nvPr/>
          </p:nvSpPr>
          <p:spPr>
            <a:xfrm>
              <a:off x="428596" y="2624243"/>
              <a:ext cx="577000" cy="481127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И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18" name="Табличка 217"/>
            <p:cNvSpPr/>
            <p:nvPr/>
          </p:nvSpPr>
          <p:spPr>
            <a:xfrm>
              <a:off x="428596" y="3143248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Д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19" name="Табличка 218"/>
            <p:cNvSpPr/>
            <p:nvPr/>
          </p:nvSpPr>
          <p:spPr>
            <a:xfrm>
              <a:off x="428596" y="364331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К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20" name="Табличка 219"/>
            <p:cNvSpPr/>
            <p:nvPr/>
          </p:nvSpPr>
          <p:spPr>
            <a:xfrm>
              <a:off x="428596" y="4143380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О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21" name="Табличка 220"/>
            <p:cNvSpPr/>
            <p:nvPr/>
          </p:nvSpPr>
          <p:spPr>
            <a:xfrm>
              <a:off x="428596" y="4643446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С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22" name="Табличка 221"/>
            <p:cNvSpPr/>
            <p:nvPr/>
          </p:nvSpPr>
          <p:spPr>
            <a:xfrm>
              <a:off x="428596" y="5143512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Т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23" name="Табличка 222"/>
            <p:cNvSpPr/>
            <p:nvPr/>
          </p:nvSpPr>
          <p:spPr>
            <a:xfrm>
              <a:off x="428596" y="5643578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Ь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24" name="Табличка 223"/>
            <p:cNvSpPr/>
            <p:nvPr/>
          </p:nvSpPr>
          <p:spPr>
            <a:xfrm>
              <a:off x="428596" y="2143116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Ж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25" name="Скругленный прямоугольник 224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В морях и океанах вода …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226" name="Группа 37"/>
          <p:cNvGrpSpPr/>
          <p:nvPr/>
        </p:nvGrpSpPr>
        <p:grpSpPr>
          <a:xfrm>
            <a:off x="2786050" y="571480"/>
            <a:ext cx="446488" cy="3125413"/>
            <a:chOff x="428596" y="2143116"/>
            <a:chExt cx="500066" cy="3500462"/>
          </a:xfrm>
          <a:noFill/>
        </p:grpSpPr>
        <p:sp>
          <p:nvSpPr>
            <p:cNvPr id="227" name="Табличка 226"/>
            <p:cNvSpPr/>
            <p:nvPr/>
          </p:nvSpPr>
          <p:spPr>
            <a:xfrm>
              <a:off x="428596" y="2643182"/>
              <a:ext cx="443520" cy="460060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О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28" name="Табличка 227"/>
            <p:cNvSpPr/>
            <p:nvPr/>
          </p:nvSpPr>
          <p:spPr>
            <a:xfrm>
              <a:off x="428596" y="3103243"/>
              <a:ext cx="500066" cy="483210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Л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29" name="Табличка 228"/>
            <p:cNvSpPr/>
            <p:nvPr/>
          </p:nvSpPr>
          <p:spPr>
            <a:xfrm>
              <a:off x="428596" y="364331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Ё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30" name="Табличка 229"/>
            <p:cNvSpPr/>
            <p:nvPr/>
          </p:nvSpPr>
          <p:spPr>
            <a:xfrm>
              <a:off x="428596" y="4143380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Н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31" name="Табличка 230"/>
            <p:cNvSpPr/>
            <p:nvPr/>
          </p:nvSpPr>
          <p:spPr>
            <a:xfrm>
              <a:off x="428596" y="4643446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А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32" name="Табличка 231"/>
            <p:cNvSpPr/>
            <p:nvPr/>
          </p:nvSpPr>
          <p:spPr>
            <a:xfrm>
              <a:off x="428596" y="5143512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Я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33" name="Табличка 232"/>
            <p:cNvSpPr/>
            <p:nvPr/>
          </p:nvSpPr>
          <p:spPr>
            <a:xfrm>
              <a:off x="428596" y="2143116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С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34" name="Скругленный прямоугольник 233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Одно из свойств воды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235" name="Группа 80"/>
          <p:cNvGrpSpPr/>
          <p:nvPr/>
        </p:nvGrpSpPr>
        <p:grpSpPr>
          <a:xfrm>
            <a:off x="4143372" y="1928802"/>
            <a:ext cx="432000" cy="4020000"/>
            <a:chOff x="428596" y="2143116"/>
            <a:chExt cx="500066" cy="4527625"/>
          </a:xfrm>
          <a:noFill/>
        </p:grpSpPr>
        <p:sp>
          <p:nvSpPr>
            <p:cNvPr id="236" name="Табличка 235"/>
            <p:cNvSpPr/>
            <p:nvPr/>
          </p:nvSpPr>
          <p:spPr>
            <a:xfrm>
              <a:off x="428596" y="2643182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Е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37" name="Табличка 236"/>
            <p:cNvSpPr/>
            <p:nvPr/>
          </p:nvSpPr>
          <p:spPr>
            <a:xfrm>
              <a:off x="428596" y="3143248"/>
              <a:ext cx="458394" cy="446005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С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38" name="Табличка 237"/>
            <p:cNvSpPr/>
            <p:nvPr/>
          </p:nvSpPr>
          <p:spPr>
            <a:xfrm>
              <a:off x="428596" y="364331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Ц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39" name="Табличка 238"/>
            <p:cNvSpPr/>
            <p:nvPr/>
          </p:nvSpPr>
          <p:spPr>
            <a:xfrm>
              <a:off x="428596" y="4143380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В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40" name="Табличка 239"/>
            <p:cNvSpPr/>
            <p:nvPr/>
          </p:nvSpPr>
          <p:spPr>
            <a:xfrm>
              <a:off x="428596" y="4643446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Е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41" name="Табличка 240"/>
            <p:cNvSpPr/>
            <p:nvPr/>
          </p:nvSpPr>
          <p:spPr>
            <a:xfrm>
              <a:off x="428596" y="5120092"/>
              <a:ext cx="458394" cy="486551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Т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42" name="Табличка 241"/>
            <p:cNvSpPr/>
            <p:nvPr/>
          </p:nvSpPr>
          <p:spPr>
            <a:xfrm>
              <a:off x="428596" y="5643578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Н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43" name="Табличка 242"/>
            <p:cNvSpPr/>
            <p:nvPr/>
          </p:nvSpPr>
          <p:spPr>
            <a:xfrm>
              <a:off x="428596" y="6143644"/>
              <a:ext cx="458394" cy="527097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А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44" name="Табличка 243"/>
            <p:cNvSpPr/>
            <p:nvPr/>
          </p:nvSpPr>
          <p:spPr>
            <a:xfrm>
              <a:off x="428596" y="2143116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Б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45" name="Скругленный прямоугольник 244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Небольшой водоём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246" name="Группа 47"/>
          <p:cNvGrpSpPr/>
          <p:nvPr/>
        </p:nvGrpSpPr>
        <p:grpSpPr>
          <a:xfrm>
            <a:off x="5929322" y="1000108"/>
            <a:ext cx="446488" cy="2232438"/>
            <a:chOff x="428596" y="2143116"/>
            <a:chExt cx="500066" cy="2500330"/>
          </a:xfrm>
          <a:noFill/>
        </p:grpSpPr>
        <p:sp>
          <p:nvSpPr>
            <p:cNvPr id="247" name="Табличка 246"/>
            <p:cNvSpPr/>
            <p:nvPr/>
          </p:nvSpPr>
          <p:spPr>
            <a:xfrm>
              <a:off x="428596" y="2643182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З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48" name="Табличка 247"/>
            <p:cNvSpPr/>
            <p:nvPr/>
          </p:nvSpPr>
          <p:spPr>
            <a:xfrm>
              <a:off x="428596" y="3143248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Е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49" name="Табличка 248"/>
            <p:cNvSpPr/>
            <p:nvPr/>
          </p:nvSpPr>
          <p:spPr>
            <a:xfrm>
              <a:off x="428596" y="364331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Р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50" name="Табличка 249"/>
            <p:cNvSpPr/>
            <p:nvPr/>
          </p:nvSpPr>
          <p:spPr>
            <a:xfrm>
              <a:off x="428596" y="4143380"/>
              <a:ext cx="403200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О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51" name="Табличка 250"/>
            <p:cNvSpPr/>
            <p:nvPr/>
          </p:nvSpPr>
          <p:spPr>
            <a:xfrm>
              <a:off x="428596" y="2143116"/>
              <a:ext cx="403200" cy="483840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О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52" name="Скругленный прямоугольник 251"/>
          <p:cNvSpPr/>
          <p:nvPr/>
        </p:nvSpPr>
        <p:spPr>
          <a:xfrm>
            <a:off x="1017959" y="6000768"/>
            <a:ext cx="7143800" cy="50006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Прибор, очищающий грязную воду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pSp>
        <p:nvGrpSpPr>
          <p:cNvPr id="253" name="Группа 139"/>
          <p:cNvGrpSpPr/>
          <p:nvPr/>
        </p:nvGrpSpPr>
        <p:grpSpPr>
          <a:xfrm>
            <a:off x="7215206" y="2357430"/>
            <a:ext cx="468000" cy="2678925"/>
            <a:chOff x="428596" y="2143116"/>
            <a:chExt cx="524159" cy="3000396"/>
          </a:xfrm>
          <a:noFill/>
        </p:grpSpPr>
        <p:sp>
          <p:nvSpPr>
            <p:cNvPr id="254" name="Табличка 253"/>
            <p:cNvSpPr/>
            <p:nvPr/>
          </p:nvSpPr>
          <p:spPr>
            <a:xfrm>
              <a:off x="428596" y="2643183"/>
              <a:ext cx="524159" cy="500067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И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55" name="Табличка 254"/>
            <p:cNvSpPr/>
            <p:nvPr/>
          </p:nvSpPr>
          <p:spPr>
            <a:xfrm>
              <a:off x="428596" y="3143248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Л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56" name="Табличка 255"/>
            <p:cNvSpPr/>
            <p:nvPr/>
          </p:nvSpPr>
          <p:spPr>
            <a:xfrm>
              <a:off x="428596" y="3643314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Ь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57" name="Табличка 256"/>
            <p:cNvSpPr/>
            <p:nvPr/>
          </p:nvSpPr>
          <p:spPr>
            <a:xfrm>
              <a:off x="428596" y="4143380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Т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58" name="Табличка 257"/>
            <p:cNvSpPr/>
            <p:nvPr/>
          </p:nvSpPr>
          <p:spPr>
            <a:xfrm>
              <a:off x="428596" y="4643446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Р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  <p:sp>
          <p:nvSpPr>
            <p:cNvPr id="259" name="Табличка 258"/>
            <p:cNvSpPr/>
            <p:nvPr/>
          </p:nvSpPr>
          <p:spPr>
            <a:xfrm>
              <a:off x="428596" y="2143116"/>
              <a:ext cx="500066" cy="500066"/>
            </a:xfrm>
            <a:prstGeom prst="plaque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rgbClr val="0000FF"/>
                  </a:solidFill>
                </a:rPr>
                <a:t>Ф</a:t>
              </a:r>
              <a:endParaRPr lang="ru-RU" sz="28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60" name="Группа 25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61" name="Picture 2" descr="D:\Лидия\тренажёры\Мои\ТЕХНОЛОГИЧЕСКИЕ ПРИЁМЫ\Кулаковой Н. И\Кроссворд\Фокина Л. П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  <p:sp>
          <p:nvSpPr>
            <p:cNvPr id="262" name="TextBox 261"/>
            <p:cNvSpPr txBox="1"/>
            <p:nvPr/>
          </p:nvSpPr>
          <p:spPr>
            <a:xfrm>
              <a:off x="285720" y="920621"/>
              <a:ext cx="8572560" cy="501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0000FF"/>
                  </a:solidFill>
                  <a:latin typeface="Nautilus Pompilius" pitchFamily="50" charset="-52"/>
                </a:rPr>
                <a:t>Правила</a:t>
              </a:r>
            </a:p>
            <a:p>
              <a:pPr marL="514350" indent="-514350">
                <a:buFont typeface="+mj-lt"/>
                <a:buAutoNum type="arabicPeriod"/>
              </a:pP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Кроссворд можно разгадывать с любого слова.</a:t>
              </a:r>
            </a:p>
            <a:p>
              <a:pPr marL="514350" indent="-514350">
                <a:buFont typeface="+mj-lt"/>
                <a:buAutoNum type="arabicPeriod"/>
              </a:pP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Для появления </a:t>
              </a: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вопроса </a:t>
              </a: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нужно нажать на номер вопроса.</a:t>
              </a:r>
            </a:p>
            <a:p>
              <a:pPr marL="514350" indent="-514350">
                <a:buFont typeface="+mj-lt"/>
                <a:buAutoNum type="arabicPeriod"/>
              </a:pP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Для проверки своего </a:t>
              </a: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ответа </a:t>
              </a: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нужно нажать на вопрос.</a:t>
              </a:r>
            </a:p>
            <a:p>
              <a:pPr marL="514350" indent="-514350">
                <a:buFont typeface="+mj-lt"/>
                <a:buAutoNum type="arabicPeriod"/>
              </a:pP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Продолжить разгадывать </a:t>
              </a: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кроссворд </a:t>
              </a: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можно после исчезновения вопроса.</a:t>
              </a:r>
            </a:p>
            <a:p>
              <a:pPr marL="514350" indent="-514350">
                <a:buFont typeface="+mj-lt"/>
                <a:buAutoNum type="arabicPeriod"/>
              </a:pPr>
              <a:r>
                <a:rPr lang="ru-RU" sz="3200" dirty="0" smtClean="0">
                  <a:solidFill>
                    <a:srgbClr val="0000FF"/>
                  </a:solidFill>
                  <a:latin typeface="Nautilus Pompilius" pitchFamily="50" charset="-52"/>
                </a:rPr>
                <a:t>Чтобы открыть кроссворд, нажми на слайд.</a:t>
              </a:r>
              <a:endParaRPr lang="ru-RU" sz="3200" dirty="0">
                <a:solidFill>
                  <a:srgbClr val="0000FF"/>
                </a:solidFill>
                <a:latin typeface="Nautilus Pompilius" pitchFamily="50" charset="-52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6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2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8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4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0" dur="2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6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2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2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2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8" dur="2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4"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2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22" presetClass="exit" presetSubtype="2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60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2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166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0"/>
                  </p:tgtEl>
                </p:cond>
              </p:nextCondLst>
            </p:seq>
          </p:childTnLst>
        </p:cTn>
      </p:par>
    </p:tnLst>
    <p:bldLst>
      <p:bldP spid="163" grpId="0" animBg="1"/>
      <p:bldP spid="163" grpId="1" animBg="1"/>
      <p:bldP spid="177" grpId="0" animBg="1"/>
      <p:bldP spid="177" grpId="1" animBg="1"/>
      <p:bldP spid="188" grpId="0" animBg="1"/>
      <p:bldP spid="188" grpId="1" animBg="1"/>
      <p:bldP spid="196" grpId="0" animBg="1"/>
      <p:bldP spid="196" grpId="1" animBg="1"/>
      <p:bldP spid="204" grpId="0" animBg="1"/>
      <p:bldP spid="204" grpId="1" animBg="1"/>
      <p:bldP spid="215" grpId="0" animBg="1"/>
      <p:bldP spid="215" grpId="1" animBg="1"/>
      <p:bldP spid="225" grpId="0" animBg="1"/>
      <p:bldP spid="225" grpId="1" animBg="1"/>
      <p:bldP spid="234" grpId="0" animBg="1"/>
      <p:bldP spid="234" grpId="1" animBg="1"/>
      <p:bldP spid="245" grpId="0" animBg="1"/>
      <p:bldP spid="245" grpId="1" animBg="1"/>
      <p:bldP spid="252" grpId="0" animBg="1"/>
      <p:bldP spid="25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1000108"/>
            <a:ext cx="8577953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Информационные источники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Фон для рамки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929330"/>
            <a:ext cx="857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Работа выполнена в рамках творческой мастерской "Технологические приемы создания ЭУМ средствами программы </a:t>
            </a:r>
            <a:r>
              <a:rPr lang="ru-RU" sz="1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1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Office</a:t>
            </a:r>
            <a:r>
              <a:rPr lang="ru-RU" sz="1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PoverPoint</a:t>
            </a:r>
            <a:r>
              <a:rPr lang="ru-RU" sz="1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</a:p>
          <a:p>
            <a:pPr algn="ctr"/>
            <a:r>
              <a:rPr lang="ru-RU" sz="1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сайте </a:t>
            </a:r>
            <a:r>
              <a:rPr lang="ru-RU" sz="1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Кулаковой 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Н. И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7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226</Words>
  <Application>Microsoft Office PowerPoint</Application>
  <PresentationFormat>Экран (4:3)</PresentationFormat>
  <Paragraphs>114</Paragraphs>
  <Slides>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Nautilus Pompilius</vt:lpstr>
      <vt:lpstr>Times New Roman</vt:lpstr>
      <vt:lpstr>Calibri</vt:lpstr>
      <vt:lpstr>Тема Office</vt:lpstr>
      <vt:lpstr>Интерактивный кроссворд «Вода»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2014-06-24T15:51:35Z</dcterms:created>
  <dcterms:modified xsi:type="dcterms:W3CDTF">2015-05-26T15:16:23Z</dcterms:modified>
</cp:coreProperties>
</file>